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73" r:id="rId5"/>
  </p:sldMasterIdLst>
  <p:notesMasterIdLst>
    <p:notesMasterId r:id="rId49"/>
  </p:notesMasterIdLst>
  <p:sldIdLst>
    <p:sldId id="394" r:id="rId6"/>
    <p:sldId id="411" r:id="rId7"/>
    <p:sldId id="312" r:id="rId8"/>
    <p:sldId id="313" r:id="rId9"/>
    <p:sldId id="372" r:id="rId10"/>
    <p:sldId id="421" r:id="rId11"/>
    <p:sldId id="422" r:id="rId12"/>
    <p:sldId id="424" r:id="rId13"/>
    <p:sldId id="431" r:id="rId14"/>
    <p:sldId id="425" r:id="rId15"/>
    <p:sldId id="439" r:id="rId16"/>
    <p:sldId id="373" r:id="rId17"/>
    <p:sldId id="437" r:id="rId18"/>
    <p:sldId id="440" r:id="rId19"/>
    <p:sldId id="441" r:id="rId20"/>
    <p:sldId id="436" r:id="rId21"/>
    <p:sldId id="360" r:id="rId22"/>
    <p:sldId id="367" r:id="rId23"/>
    <p:sldId id="271" r:id="rId24"/>
    <p:sldId id="426" r:id="rId25"/>
    <p:sldId id="427" r:id="rId26"/>
    <p:sldId id="428" r:id="rId27"/>
    <p:sldId id="429" r:id="rId28"/>
    <p:sldId id="430" r:id="rId29"/>
    <p:sldId id="379" r:id="rId30"/>
    <p:sldId id="381" r:id="rId31"/>
    <p:sldId id="413" r:id="rId32"/>
    <p:sldId id="414" r:id="rId33"/>
    <p:sldId id="415" r:id="rId34"/>
    <p:sldId id="416" r:id="rId35"/>
    <p:sldId id="417" r:id="rId36"/>
    <p:sldId id="384" r:id="rId37"/>
    <p:sldId id="432" r:id="rId38"/>
    <p:sldId id="315" r:id="rId39"/>
    <p:sldId id="433" r:id="rId40"/>
    <p:sldId id="435" r:id="rId41"/>
    <p:sldId id="434" r:id="rId42"/>
    <p:sldId id="388" r:id="rId43"/>
    <p:sldId id="368" r:id="rId44"/>
    <p:sldId id="386" r:id="rId45"/>
    <p:sldId id="387" r:id="rId46"/>
    <p:sldId id="385" r:id="rId47"/>
    <p:sldId id="376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/Overview" id="{0560CF16-2284-4B30-880F-C2109DE5698E}">
          <p14:sldIdLst>
            <p14:sldId id="394"/>
            <p14:sldId id="411"/>
            <p14:sldId id="312"/>
            <p14:sldId id="313"/>
          </p14:sldIdLst>
        </p14:section>
        <p14:section name="ODMAP 101" id="{9C82D15A-8A13-4D8D-BB09-25213FDF83BC}">
          <p14:sldIdLst>
            <p14:sldId id="372"/>
            <p14:sldId id="421"/>
            <p14:sldId id="422"/>
            <p14:sldId id="424"/>
            <p14:sldId id="431"/>
            <p14:sldId id="425"/>
            <p14:sldId id="439"/>
          </p14:sldIdLst>
        </p14:section>
        <p14:section name="ODMAP Tools/Demo" id="{89515D73-43A5-4D2D-B85F-4EFEDF357FF7}">
          <p14:sldIdLst>
            <p14:sldId id="373"/>
            <p14:sldId id="437"/>
            <p14:sldId id="440"/>
            <p14:sldId id="441"/>
            <p14:sldId id="436"/>
            <p14:sldId id="360"/>
            <p14:sldId id="367"/>
            <p14:sldId id="271"/>
            <p14:sldId id="426"/>
            <p14:sldId id="427"/>
            <p14:sldId id="428"/>
            <p14:sldId id="429"/>
            <p14:sldId id="430"/>
            <p14:sldId id="379"/>
            <p14:sldId id="381"/>
            <p14:sldId id="413"/>
            <p14:sldId id="414"/>
            <p14:sldId id="415"/>
            <p14:sldId id="416"/>
            <p14:sldId id="417"/>
          </p14:sldIdLst>
        </p14:section>
        <p14:section name="Spike Alert Example" id="{47845DF4-8D8E-7040-8ED6-5DBE16B4C1D8}">
          <p14:sldIdLst>
            <p14:sldId id="384"/>
            <p14:sldId id="432"/>
            <p14:sldId id="315"/>
            <p14:sldId id="433"/>
            <p14:sldId id="435"/>
            <p14:sldId id="434"/>
          </p14:sldIdLst>
        </p14:section>
        <p14:section name="In the Field" id="{AB76DAB8-E156-4682-9D77-1E4676AE7E3C}">
          <p14:sldIdLst>
            <p14:sldId id="388"/>
            <p14:sldId id="368"/>
            <p14:sldId id="386"/>
            <p14:sldId id="387"/>
            <p14:sldId id="385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0" roundtripDataSignature="AMtx7miXEHHOdIt2Hck1gg52qpvhWK0P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9E1B34"/>
    <a:srgbClr val="DDA617"/>
    <a:srgbClr val="9E0000"/>
    <a:srgbClr val="787979"/>
    <a:srgbClr val="3C3B3B"/>
    <a:srgbClr val="4D4A4A"/>
    <a:srgbClr val="4240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/>
    <p:restoredTop sz="93212"/>
  </p:normalViewPr>
  <p:slideViewPr>
    <p:cSldViewPr snapToGrid="0">
      <p:cViewPr varScale="1">
        <p:scale>
          <a:sx n="107" d="100"/>
          <a:sy n="107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984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00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60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43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571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06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10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31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389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90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216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660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51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8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607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616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27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797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78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41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8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87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774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039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1 Column">
  <p:cSld name="Grid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10516054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ackground 1 Column" preserve="1" userDrawn="1">
  <p:cSld name="1_Gray Background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9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9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97877"/>
            <a:ext cx="1509469" cy="6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398584" y="3974124"/>
            <a:ext cx="11430000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65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Image Full Width">
  <p:cSld name="Pattern Background Image Full Widt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9"/>
          <p:cNvSpPr>
            <a:spLocks noGrp="1"/>
          </p:cNvSpPr>
          <p:nvPr>
            <p:ph type="pic" idx="2"/>
          </p:nvPr>
        </p:nvSpPr>
        <p:spPr>
          <a:xfrm>
            <a:off x="867230" y="2192338"/>
            <a:ext cx="10515600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64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Banner 1 Column">
  <p:cSld name="Red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33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nner 1 Column">
  <p:cSld name="Dark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74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anner 1 Column">
  <p:cSld name="Gray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1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 Alt">
  <p:cSld name="Section Title Slide Al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 txBox="1">
            <a:spLocks noGrp="1"/>
          </p:cNvSpPr>
          <p:nvPr>
            <p:ph type="title"/>
          </p:nvPr>
        </p:nvSpPr>
        <p:spPr>
          <a:xfrm>
            <a:off x="559043" y="1587319"/>
            <a:ext cx="6494585" cy="291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subTitle" idx="1"/>
          </p:nvPr>
        </p:nvSpPr>
        <p:spPr>
          <a:xfrm>
            <a:off x="559043" y="4674670"/>
            <a:ext cx="6494585" cy="56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49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9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 Alt" preserve="1" userDrawn="1">
  <p:cSld name="1_Section Title Slid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5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 Alt" preserve="1" userDrawn="1">
  <p:cSld name="1_Section Title Slide Alt">
    <p:bg>
      <p:bgPr>
        <a:solidFill>
          <a:schemeClr val="bg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90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Column">
  <p:cSld name="Image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 txBox="1"/>
          <p:nvPr/>
        </p:nvSpPr>
        <p:spPr>
          <a:xfrm>
            <a:off x="3368842" y="202130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5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686246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rgbClr val="003B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body" idx="1"/>
          </p:nvPr>
        </p:nvSpPr>
        <p:spPr>
          <a:xfrm>
            <a:off x="464456" y="1509486"/>
            <a:ext cx="6862467" cy="47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45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5"/>
          <p:cNvSpPr>
            <a:spLocks noGrp="1"/>
          </p:cNvSpPr>
          <p:nvPr>
            <p:ph type="pic" idx="2"/>
          </p:nvPr>
        </p:nvSpPr>
        <p:spPr>
          <a:xfrm>
            <a:off x="7758953" y="0"/>
            <a:ext cx="4433047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77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2 Column">
  <p:cSld name="Grid 2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>
            <a:spLocks noGrp="1"/>
          </p:cNvSpPr>
          <p:nvPr>
            <p:ph type="body" idx="3"/>
          </p:nvPr>
        </p:nvSpPr>
        <p:spPr>
          <a:xfrm>
            <a:off x="6353630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149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All Logos">
  <p:cSld name="Blank Slide All Log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11" y="4587609"/>
            <a:ext cx="2389041" cy="626862"/>
          </a:xfrm>
          <a:prstGeom prst="rect">
            <a:avLst/>
          </a:prstGeom>
        </p:spPr>
      </p:pic>
      <p:pic>
        <p:nvPicPr>
          <p:cNvPr id="5" name="Google Shape;130;p51">
            <a:extLst>
              <a:ext uri="{FF2B5EF4-FFF2-40B4-BE49-F238E27FC236}">
                <a16:creationId xmlns:a16="http://schemas.microsoft.com/office/drawing/2014/main" id="{1CF3A0B6-B028-CF42-8B31-00595E8BAFA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201884" y="3717463"/>
            <a:ext cx="1509469" cy="60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;p48">
            <a:extLst>
              <a:ext uri="{FF2B5EF4-FFF2-40B4-BE49-F238E27FC236}">
                <a16:creationId xmlns:a16="http://schemas.microsoft.com/office/drawing/2014/main" id="{85AA2CCD-FB3A-C447-81BC-EB6BED88D5CE}"/>
              </a:ext>
            </a:extLst>
          </p:cNvPr>
          <p:cNvPicPr preferRelativeResize="0"/>
          <p:nvPr userDrawn="1"/>
        </p:nvPicPr>
        <p:blipFill>
          <a:blip r:embed="rId5"/>
          <a:srcRect/>
          <a:stretch/>
        </p:blipFill>
        <p:spPr>
          <a:xfrm>
            <a:off x="9322312" y="5497551"/>
            <a:ext cx="2488989" cy="877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907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 / Contact Info">
  <p:cSld name="Headshot / Contact Inf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926" y="376518"/>
            <a:ext cx="1762148" cy="7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0"/>
          <p:cNvSpPr txBox="1">
            <a:spLocks noGrp="1"/>
          </p:cNvSpPr>
          <p:nvPr>
            <p:ph type="body" idx="1"/>
          </p:nvPr>
        </p:nvSpPr>
        <p:spPr>
          <a:xfrm>
            <a:off x="1101480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50"/>
          <p:cNvSpPr>
            <a:spLocks noGrp="1"/>
          </p:cNvSpPr>
          <p:nvPr>
            <p:ph type="pic" idx="2"/>
          </p:nvPr>
        </p:nvSpPr>
        <p:spPr>
          <a:xfrm>
            <a:off x="1101480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50"/>
          <p:cNvSpPr txBox="1">
            <a:spLocks noGrp="1"/>
          </p:cNvSpPr>
          <p:nvPr>
            <p:ph type="body" idx="3"/>
          </p:nvPr>
        </p:nvSpPr>
        <p:spPr>
          <a:xfrm>
            <a:off x="4691845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50"/>
          <p:cNvSpPr>
            <a:spLocks noGrp="1"/>
          </p:cNvSpPr>
          <p:nvPr>
            <p:ph type="pic" idx="4"/>
          </p:nvPr>
        </p:nvSpPr>
        <p:spPr>
          <a:xfrm>
            <a:off x="4691845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50"/>
          <p:cNvSpPr txBox="1">
            <a:spLocks noGrp="1"/>
          </p:cNvSpPr>
          <p:nvPr>
            <p:ph type="body" idx="5"/>
          </p:nvPr>
        </p:nvSpPr>
        <p:spPr>
          <a:xfrm>
            <a:off x="8295657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50"/>
          <p:cNvSpPr>
            <a:spLocks noGrp="1"/>
          </p:cNvSpPr>
          <p:nvPr>
            <p:ph type="pic" idx="6"/>
          </p:nvPr>
        </p:nvSpPr>
        <p:spPr>
          <a:xfrm>
            <a:off x="8295657" y="1559858"/>
            <a:ext cx="2794863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598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 1 Column">
  <p:cSld name="White Background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10516054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84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shot / Contact Info All Logos">
  <p:cSld name="Headshot / Contact Info All Log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67" y="433422"/>
            <a:ext cx="2307624" cy="605499"/>
          </a:xfrm>
          <a:prstGeom prst="rect">
            <a:avLst/>
          </a:prstGeom>
        </p:spPr>
      </p:pic>
      <p:sp>
        <p:nvSpPr>
          <p:cNvPr id="121" name="Google Shape;121;p41"/>
          <p:cNvSpPr txBox="1">
            <a:spLocks noGrp="1"/>
          </p:cNvSpPr>
          <p:nvPr>
            <p:ph type="body" idx="1"/>
          </p:nvPr>
        </p:nvSpPr>
        <p:spPr>
          <a:xfrm>
            <a:off x="1101480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1"/>
          <p:cNvSpPr>
            <a:spLocks noGrp="1"/>
          </p:cNvSpPr>
          <p:nvPr>
            <p:ph type="pic" idx="2"/>
          </p:nvPr>
        </p:nvSpPr>
        <p:spPr>
          <a:xfrm>
            <a:off x="1101480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3"/>
          </p:nvPr>
        </p:nvSpPr>
        <p:spPr>
          <a:xfrm>
            <a:off x="4691845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1"/>
          <p:cNvSpPr>
            <a:spLocks noGrp="1"/>
          </p:cNvSpPr>
          <p:nvPr>
            <p:ph type="pic" idx="4"/>
          </p:nvPr>
        </p:nvSpPr>
        <p:spPr>
          <a:xfrm>
            <a:off x="4691845" y="1559858"/>
            <a:ext cx="2775697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body" idx="5"/>
          </p:nvPr>
        </p:nvSpPr>
        <p:spPr>
          <a:xfrm>
            <a:off x="8295657" y="4597760"/>
            <a:ext cx="2775697" cy="14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1"/>
          <p:cNvSpPr>
            <a:spLocks noGrp="1"/>
          </p:cNvSpPr>
          <p:nvPr>
            <p:ph type="pic" idx="6"/>
          </p:nvPr>
        </p:nvSpPr>
        <p:spPr>
          <a:xfrm>
            <a:off x="8295657" y="1559858"/>
            <a:ext cx="2794863" cy="279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298" y="422012"/>
            <a:ext cx="1922717" cy="67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2;p50">
            <a:extLst>
              <a:ext uri="{FF2B5EF4-FFF2-40B4-BE49-F238E27FC236}">
                <a16:creationId xmlns:a16="http://schemas.microsoft.com/office/drawing/2014/main" id="{85B8AFAD-66A7-2D49-ADEF-C5CC1F56C74E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14926" y="376518"/>
            <a:ext cx="1762148" cy="70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04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2 Column">
  <p:cSld name="Pattern Background 2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rgbClr val="013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>
            <a:spLocks noGrp="1"/>
          </p:cNvSpPr>
          <p:nvPr>
            <p:ph type="body" idx="3"/>
          </p:nvPr>
        </p:nvSpPr>
        <p:spPr>
          <a:xfrm>
            <a:off x="6353630" y="2192215"/>
            <a:ext cx="5029199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00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1_Blank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Banner 1 Column">
  <p:cSld name="Red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nner 1 Column">
  <p:cSld name="Dark Banner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1069076" y="461798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DB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464455" y="1723292"/>
            <a:ext cx="11153803" cy="386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038787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3477"/>
            <a:ext cx="1509469" cy="60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73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l Logos">
  <p:cSld name="Title Slide All Log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12" y="4562758"/>
            <a:ext cx="2443903" cy="676169"/>
          </a:xfrm>
          <a:prstGeom prst="rect">
            <a:avLst/>
          </a:prstGeom>
        </p:spPr>
      </p:pic>
      <p:sp>
        <p:nvSpPr>
          <p:cNvPr id="11" name="Google Shape;11;p48"/>
          <p:cNvSpPr txBox="1">
            <a:spLocks noGrp="1"/>
          </p:cNvSpPr>
          <p:nvPr>
            <p:ph type="title"/>
          </p:nvPr>
        </p:nvSpPr>
        <p:spPr>
          <a:xfrm>
            <a:off x="559043" y="438743"/>
            <a:ext cx="6494585" cy="291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subTitle" idx="1"/>
          </p:nvPr>
        </p:nvSpPr>
        <p:spPr>
          <a:xfrm>
            <a:off x="559043" y="3526094"/>
            <a:ext cx="6494585" cy="56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48" descr="ODMAP&#10;Overdose Detection&#10;Mapping Application Progr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1883" y="3716087"/>
            <a:ext cx="1509469" cy="60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2312" y="5497551"/>
            <a:ext cx="2488989" cy="87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6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559043" y="438743"/>
            <a:ext cx="6494585" cy="291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559043" y="3526094"/>
            <a:ext cx="6494585" cy="56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15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82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Background 1 Column">
  <p:cSld name="Gray Background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867229" y="539263"/>
            <a:ext cx="10515600" cy="75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867229" y="1406768"/>
            <a:ext cx="10515600" cy="5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DB7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866776" y="2192215"/>
            <a:ext cx="10516054" cy="316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16" descr="ODMAP&#10;Overdose Detection&#10;Mapping Application Pro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884" y="5712789"/>
            <a:ext cx="1509469" cy="60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5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1" r:id="rId3"/>
    <p:sldLayoutId id="2147483698" r:id="rId4"/>
    <p:sldLayoutId id="2147483717" r:id="rId5"/>
    <p:sldLayoutId id="214748371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623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721" r:id="rId4"/>
    <p:sldLayoutId id="2147483677" r:id="rId5"/>
    <p:sldLayoutId id="2147483683" r:id="rId6"/>
    <p:sldLayoutId id="2147483684" r:id="rId7"/>
    <p:sldLayoutId id="2147483685" r:id="rId8"/>
    <p:sldLayoutId id="2147483686" r:id="rId9"/>
    <p:sldLayoutId id="2147483688" r:id="rId10"/>
    <p:sldLayoutId id="2147483720" r:id="rId11"/>
    <p:sldLayoutId id="2147483722" r:id="rId12"/>
    <p:sldLayoutId id="2147483692" r:id="rId13"/>
    <p:sldLayoutId id="2147483693" r:id="rId14"/>
    <p:sldLayoutId id="2147483694" r:id="rId15"/>
    <p:sldLayoutId id="2147483695" r:id="rId16"/>
    <p:sldLayoutId id="2147483714" r:id="rId17"/>
    <p:sldLayoutId id="2147483715" r:id="rId18"/>
    <p:sldLayoutId id="214748371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map.hidta.org/Account/Regis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7xD9AOIRPNM&amp;t=1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odmap.hidta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0.png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LwAMMjo0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WeVeGtOFM&amp;t=1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johnson5@wb.hidta.org" TargetMode="External"/><Relationship Id="rId2" Type="http://schemas.openxmlformats.org/officeDocument/2006/relationships/hyperlink" Target="mailto:aburrell@wb.hidta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WxSsKLH-g&amp;t=1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A616D1D-B61B-4642-A970-09C47D205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59106"/>
            <a:ext cx="12715537" cy="797621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D64CEEC-8789-4538-B7A7-EBFB9128381E}"/>
              </a:ext>
            </a:extLst>
          </p:cNvPr>
          <p:cNvSpPr/>
          <p:nvPr/>
        </p:nvSpPr>
        <p:spPr>
          <a:xfrm>
            <a:off x="9167827" y="2719765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08D746-1E19-48D5-BAD2-53B07FA268FA}"/>
              </a:ext>
            </a:extLst>
          </p:cNvPr>
          <p:cNvSpPr/>
          <p:nvPr/>
        </p:nvSpPr>
        <p:spPr>
          <a:xfrm>
            <a:off x="10804522" y="318680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5E48F9-8CC8-45CE-B006-D19DFF061E3F}"/>
              </a:ext>
            </a:extLst>
          </p:cNvPr>
          <p:cNvSpPr/>
          <p:nvPr/>
        </p:nvSpPr>
        <p:spPr>
          <a:xfrm>
            <a:off x="8745843" y="2882767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D90D1-4904-40EA-B79B-58438DC6CE37}"/>
              </a:ext>
            </a:extLst>
          </p:cNvPr>
          <p:cNvSpPr/>
          <p:nvPr/>
        </p:nvSpPr>
        <p:spPr>
          <a:xfrm>
            <a:off x="8728558" y="2826202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79693F-2B3E-4023-B03B-06E00B893292}"/>
              </a:ext>
            </a:extLst>
          </p:cNvPr>
          <p:cNvSpPr/>
          <p:nvPr/>
        </p:nvSpPr>
        <p:spPr>
          <a:xfrm>
            <a:off x="8791563" y="2785782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D21E4F1-D705-4C91-9083-0840E1671A46}"/>
              </a:ext>
            </a:extLst>
          </p:cNvPr>
          <p:cNvSpPr/>
          <p:nvPr/>
        </p:nvSpPr>
        <p:spPr>
          <a:xfrm>
            <a:off x="10125236" y="3139859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308E5F2-811A-459B-98E6-57B40BC75483}"/>
              </a:ext>
            </a:extLst>
          </p:cNvPr>
          <p:cNvSpPr/>
          <p:nvPr/>
        </p:nvSpPr>
        <p:spPr>
          <a:xfrm>
            <a:off x="10616390" y="1537884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0E5E3C-E8E0-469E-A912-10E4B10C184C}"/>
              </a:ext>
            </a:extLst>
          </p:cNvPr>
          <p:cNvSpPr/>
          <p:nvPr/>
        </p:nvSpPr>
        <p:spPr>
          <a:xfrm>
            <a:off x="10433322" y="4769852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E399AC5-7146-4B84-B010-D7C5F3E485F4}"/>
              </a:ext>
            </a:extLst>
          </p:cNvPr>
          <p:cNvSpPr/>
          <p:nvPr/>
        </p:nvSpPr>
        <p:spPr>
          <a:xfrm>
            <a:off x="10616995" y="4681393"/>
            <a:ext cx="91440" cy="91440"/>
          </a:xfrm>
          <a:prstGeom prst="ellipse">
            <a:avLst/>
          </a:prstGeom>
          <a:solidFill>
            <a:srgbClr val="DDA617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343FB7D-35FA-4AD5-8E51-BC21643393F7}"/>
              </a:ext>
            </a:extLst>
          </p:cNvPr>
          <p:cNvSpPr/>
          <p:nvPr/>
        </p:nvSpPr>
        <p:spPr>
          <a:xfrm>
            <a:off x="11187458" y="2928487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8A9FE3-C613-4A73-9AA3-BF47EE1EC8FC}"/>
              </a:ext>
            </a:extLst>
          </p:cNvPr>
          <p:cNvSpPr/>
          <p:nvPr/>
        </p:nvSpPr>
        <p:spPr>
          <a:xfrm>
            <a:off x="10895962" y="2674045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4E2412-BF89-460A-82D4-CAB31C42ACB6}"/>
              </a:ext>
            </a:extLst>
          </p:cNvPr>
          <p:cNvSpPr/>
          <p:nvPr/>
        </p:nvSpPr>
        <p:spPr>
          <a:xfrm>
            <a:off x="11303105" y="2336568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E77426A-BA1F-4910-B9BD-0CF0D0D97F61}"/>
              </a:ext>
            </a:extLst>
          </p:cNvPr>
          <p:cNvSpPr/>
          <p:nvPr/>
        </p:nvSpPr>
        <p:spPr>
          <a:xfrm>
            <a:off x="11410417" y="2382288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84D22D0-E7EE-4E6B-A178-03F6FA30AB03}"/>
              </a:ext>
            </a:extLst>
          </p:cNvPr>
          <p:cNvSpPr/>
          <p:nvPr/>
        </p:nvSpPr>
        <p:spPr>
          <a:xfrm>
            <a:off x="11291148" y="2161536"/>
            <a:ext cx="91440" cy="91440"/>
          </a:xfrm>
          <a:prstGeom prst="ellipse">
            <a:avLst/>
          </a:prstGeom>
          <a:solidFill>
            <a:srgbClr val="3C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D5CA87-3070-42B7-8EF6-2323524B1A57}"/>
              </a:ext>
            </a:extLst>
          </p:cNvPr>
          <p:cNvSpPr/>
          <p:nvPr/>
        </p:nvSpPr>
        <p:spPr>
          <a:xfrm>
            <a:off x="9491266" y="4626006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1D16B6-A1B8-465C-BC0A-D15568151C60}"/>
              </a:ext>
            </a:extLst>
          </p:cNvPr>
          <p:cNvSpPr/>
          <p:nvPr/>
        </p:nvSpPr>
        <p:spPr>
          <a:xfrm>
            <a:off x="11456137" y="1978530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3002A38-73BD-4266-BE55-FE433B5F6954}"/>
              </a:ext>
            </a:extLst>
          </p:cNvPr>
          <p:cNvSpPr/>
          <p:nvPr/>
        </p:nvSpPr>
        <p:spPr>
          <a:xfrm>
            <a:off x="11838198" y="1738770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FD58C2E-C3CD-4E76-B707-4B345F608458}"/>
              </a:ext>
            </a:extLst>
          </p:cNvPr>
          <p:cNvSpPr/>
          <p:nvPr/>
        </p:nvSpPr>
        <p:spPr>
          <a:xfrm>
            <a:off x="9259267" y="2161536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067790B-54E4-4810-9C6A-3ABB69CAEB1B}"/>
              </a:ext>
            </a:extLst>
          </p:cNvPr>
          <p:cNvSpPr/>
          <p:nvPr/>
        </p:nvSpPr>
        <p:spPr>
          <a:xfrm>
            <a:off x="9310537" y="206310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8889321-1463-44D3-8D9B-75B28DAE704E}"/>
              </a:ext>
            </a:extLst>
          </p:cNvPr>
          <p:cNvSpPr/>
          <p:nvPr/>
        </p:nvSpPr>
        <p:spPr>
          <a:xfrm>
            <a:off x="12062302" y="1069660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CD349AD-C647-4CDB-BD18-6161162120EF}"/>
              </a:ext>
            </a:extLst>
          </p:cNvPr>
          <p:cNvSpPr/>
          <p:nvPr/>
        </p:nvSpPr>
        <p:spPr>
          <a:xfrm>
            <a:off x="11970862" y="192594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80F2F0EA-36F4-4E2D-B1EE-083652637DFC}"/>
              </a:ext>
            </a:extLst>
          </p:cNvPr>
          <p:cNvSpPr/>
          <p:nvPr/>
        </p:nvSpPr>
        <p:spPr>
          <a:xfrm>
            <a:off x="11508876" y="2024250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05C8BCC0-F890-49A9-8896-667196963426}"/>
              </a:ext>
            </a:extLst>
          </p:cNvPr>
          <p:cNvSpPr/>
          <p:nvPr/>
        </p:nvSpPr>
        <p:spPr>
          <a:xfrm>
            <a:off x="9482125" y="4769283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A2DC364A-3D6F-4305-A772-293502A488C1}"/>
              </a:ext>
            </a:extLst>
          </p:cNvPr>
          <p:cNvSpPr/>
          <p:nvPr/>
        </p:nvSpPr>
        <p:spPr>
          <a:xfrm>
            <a:off x="9982577" y="3036634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947C9241-14C8-4A5F-AF5B-86BB792A9D12}"/>
              </a:ext>
            </a:extLst>
          </p:cNvPr>
          <p:cNvSpPr/>
          <p:nvPr/>
        </p:nvSpPr>
        <p:spPr>
          <a:xfrm>
            <a:off x="10404887" y="2245128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3B699AC2-EEC8-41C7-81F9-5CB40E83F8EF}"/>
              </a:ext>
            </a:extLst>
          </p:cNvPr>
          <p:cNvSpPr/>
          <p:nvPr/>
        </p:nvSpPr>
        <p:spPr>
          <a:xfrm>
            <a:off x="10850242" y="2780482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iamond 59">
            <a:extLst>
              <a:ext uri="{FF2B5EF4-FFF2-40B4-BE49-F238E27FC236}">
                <a16:creationId xmlns:a16="http://schemas.microsoft.com/office/drawing/2014/main" id="{E9CC16E1-E27A-4E60-B27D-B267AD6F2670}"/>
              </a:ext>
            </a:extLst>
          </p:cNvPr>
          <p:cNvSpPr/>
          <p:nvPr/>
        </p:nvSpPr>
        <p:spPr>
          <a:xfrm>
            <a:off x="9478563" y="2382288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74F02381-7C7A-4853-9B4D-67C4FFD8228C}"/>
              </a:ext>
            </a:extLst>
          </p:cNvPr>
          <p:cNvSpPr/>
          <p:nvPr/>
        </p:nvSpPr>
        <p:spPr>
          <a:xfrm>
            <a:off x="11883918" y="905284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BC30809C-2170-44EC-BBDB-05BDF3B29057}"/>
              </a:ext>
            </a:extLst>
          </p:cNvPr>
          <p:cNvSpPr/>
          <p:nvPr/>
        </p:nvSpPr>
        <p:spPr>
          <a:xfrm>
            <a:off x="8943322" y="3922974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2EE51AF-BE18-48D7-B921-463949DA551E}"/>
              </a:ext>
            </a:extLst>
          </p:cNvPr>
          <p:cNvSpPr/>
          <p:nvPr/>
        </p:nvSpPr>
        <p:spPr>
          <a:xfrm>
            <a:off x="10956922" y="3339203"/>
            <a:ext cx="91440" cy="91440"/>
          </a:xfrm>
          <a:prstGeom prst="ellipse">
            <a:avLst/>
          </a:prstGeom>
          <a:solidFill>
            <a:srgbClr val="DDA61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66">
            <a:extLst>
              <a:ext uri="{FF2B5EF4-FFF2-40B4-BE49-F238E27FC236}">
                <a16:creationId xmlns:a16="http://schemas.microsoft.com/office/drawing/2014/main" id="{23EAEB12-F805-4B97-A925-719A6E7B41D2}"/>
              </a:ext>
            </a:extLst>
          </p:cNvPr>
          <p:cNvSpPr/>
          <p:nvPr/>
        </p:nvSpPr>
        <p:spPr>
          <a:xfrm>
            <a:off x="11002642" y="2932882"/>
            <a:ext cx="91440" cy="9144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E0306A-379E-47EA-B52E-09D95B615A1C}"/>
              </a:ext>
            </a:extLst>
          </p:cNvPr>
          <p:cNvSpPr/>
          <p:nvPr/>
        </p:nvSpPr>
        <p:spPr>
          <a:xfrm>
            <a:off x="10503" y="-537"/>
            <a:ext cx="6597305" cy="6851005"/>
          </a:xfrm>
          <a:prstGeom prst="rect">
            <a:avLst/>
          </a:prstGeom>
          <a:gradFill flip="none" rotWithShape="1">
            <a:gsLst>
              <a:gs pos="0">
                <a:srgbClr val="333333">
                  <a:alpha val="85000"/>
                </a:srgbClr>
              </a:gs>
              <a:gs pos="80000">
                <a:srgbClr val="333333"/>
              </a:gs>
              <a:gs pos="61000">
                <a:srgbClr val="333333"/>
              </a:gs>
              <a:gs pos="45000">
                <a:srgbClr val="333333"/>
              </a:gs>
              <a:gs pos="25000">
                <a:srgbClr val="333333"/>
              </a:gs>
              <a:gs pos="100000">
                <a:srgbClr val="333333">
                  <a:alpha val="6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Google Shape;85;p49" descr="ODMAP&#10;Overdose Detection&#10;Mapping Application Program">
            <a:extLst>
              <a:ext uri="{FF2B5EF4-FFF2-40B4-BE49-F238E27FC236}">
                <a16:creationId xmlns:a16="http://schemas.microsoft.com/office/drawing/2014/main" id="{1DFAD459-4D4E-48D8-BB63-593C3100D95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679" y="1962814"/>
            <a:ext cx="4082405" cy="157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02730FD-7EF9-444D-8250-FA82CA685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73" y="5048147"/>
            <a:ext cx="2443903" cy="676169"/>
          </a:xfrm>
          <a:prstGeom prst="rect">
            <a:avLst/>
          </a:prstGeom>
        </p:spPr>
      </p:pic>
      <p:pic>
        <p:nvPicPr>
          <p:cNvPr id="71" name="Google Shape;15;p48">
            <a:extLst>
              <a:ext uri="{FF2B5EF4-FFF2-40B4-BE49-F238E27FC236}">
                <a16:creationId xmlns:a16="http://schemas.microsoft.com/office/drawing/2014/main" id="{FBE2FB3B-92D0-44DE-9202-E0BEA99C1B3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61875" y="5805718"/>
            <a:ext cx="2488989" cy="87712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itle 2">
            <a:extLst>
              <a:ext uri="{FF2B5EF4-FFF2-40B4-BE49-F238E27FC236}">
                <a16:creationId xmlns:a16="http://schemas.microsoft.com/office/drawing/2014/main" id="{214B6CBD-8B9B-D85B-41C6-617ADD4C6E79}"/>
              </a:ext>
            </a:extLst>
          </p:cNvPr>
          <p:cNvSpPr txBox="1">
            <a:spLocks/>
          </p:cNvSpPr>
          <p:nvPr/>
        </p:nvSpPr>
        <p:spPr>
          <a:xfrm>
            <a:off x="295413" y="3922974"/>
            <a:ext cx="5879246" cy="5314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i="1" dirty="0">
                <a:solidFill>
                  <a:srgbClr val="DDA617"/>
                </a:solidFill>
              </a:rPr>
              <a:t>Agency Administrator Overview</a:t>
            </a:r>
            <a:endParaRPr lang="en-US" sz="1200" i="1" dirty="0">
              <a:solidFill>
                <a:srgbClr val="DDA617"/>
              </a:solidFill>
            </a:endParaRPr>
          </a:p>
        </p:txBody>
      </p:sp>
      <p:sp>
        <p:nvSpPr>
          <p:cNvPr id="65" name="Title 2">
            <a:extLst>
              <a:ext uri="{FF2B5EF4-FFF2-40B4-BE49-F238E27FC236}">
                <a16:creationId xmlns:a16="http://schemas.microsoft.com/office/drawing/2014/main" id="{35EDAD17-FCC3-DC66-A843-DA70CB7920AA}"/>
              </a:ext>
            </a:extLst>
          </p:cNvPr>
          <p:cNvSpPr txBox="1">
            <a:spLocks/>
          </p:cNvSpPr>
          <p:nvPr/>
        </p:nvSpPr>
        <p:spPr>
          <a:xfrm>
            <a:off x="242519" y="4360272"/>
            <a:ext cx="5879246" cy="5314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b="1" i="1" dirty="0">
              <a:solidFill>
                <a:srgbClr val="DDA617"/>
              </a:solidFill>
            </a:endParaRPr>
          </a:p>
          <a:p>
            <a:r>
              <a:rPr lang="en-US" sz="2000" b="1" i="1" dirty="0">
                <a:solidFill>
                  <a:srgbClr val="DDA617"/>
                </a:solidFill>
              </a:rPr>
              <a:t>September 2022</a:t>
            </a:r>
            <a:endParaRPr lang="en-US" sz="1050" i="1" dirty="0">
              <a:solidFill>
                <a:srgbClr val="DDA6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your agency has completed all steps and your Agency Administrator has received the agency code, you will be able to add additional users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users from your agency will go to: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odmap.hidta.org/Account/Register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fill out the form using the unique agency code.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register as a new user until your agency has been approved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our YouTube tutorial on adding new users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Registering a New User</a:t>
            </a:r>
          </a:p>
        </p:txBody>
      </p:sp>
    </p:spTree>
    <p:extLst>
      <p:ext uri="{BB962C8B-B14F-4D97-AF65-F5344CB8AC3E}">
        <p14:creationId xmlns:p14="http://schemas.microsoft.com/office/powerpoint/2010/main" val="122832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Registering a New User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9AA8E-9620-EC8E-0D73-A23A2B85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105" y="2214385"/>
            <a:ext cx="5860439" cy="3007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FED32-6E28-4095-626D-AF99FD24A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93"/>
          <a:stretch/>
        </p:blipFill>
        <p:spPr>
          <a:xfrm>
            <a:off x="464456" y="1803886"/>
            <a:ext cx="5198916" cy="34177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A606BB-3196-79A6-1C89-A95AD55A3C65}"/>
              </a:ext>
            </a:extLst>
          </p:cNvPr>
          <p:cNvCxnSpPr>
            <a:cxnSpLocks/>
          </p:cNvCxnSpPr>
          <p:nvPr/>
        </p:nvCxnSpPr>
        <p:spPr>
          <a:xfrm flipV="1">
            <a:off x="1688330" y="4768948"/>
            <a:ext cx="759448" cy="686568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2BA0E72-D1DD-7895-5CE5-DAA0D8C6816B}"/>
              </a:ext>
            </a:extLst>
          </p:cNvPr>
          <p:cNvSpPr txBox="1">
            <a:spLocks/>
          </p:cNvSpPr>
          <p:nvPr/>
        </p:nvSpPr>
        <p:spPr>
          <a:xfrm>
            <a:off x="464456" y="5305307"/>
            <a:ext cx="5092282" cy="15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ctr"/>
            <a:r>
              <a:rPr lang="en-US" sz="1800" dirty="0">
                <a:solidFill>
                  <a:schemeClr val="tx1"/>
                </a:solidFill>
              </a:rPr>
              <a:t>Click here and then use your </a:t>
            </a:r>
            <a:r>
              <a:rPr lang="en-US" sz="1800" b="1" dirty="0">
                <a:solidFill>
                  <a:schemeClr val="tx1"/>
                </a:solidFill>
              </a:rPr>
              <a:t>agency code </a:t>
            </a:r>
            <a:r>
              <a:rPr lang="en-US" sz="1800" dirty="0">
                <a:solidFill>
                  <a:schemeClr val="tx1"/>
                </a:solidFill>
              </a:rPr>
              <a:t>to sign up as a new user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BD5FB9-3D95-ADB2-CC46-6BCE3D2EC58A}"/>
              </a:ext>
            </a:extLst>
          </p:cNvPr>
          <p:cNvCxnSpPr>
            <a:cxnSpLocks/>
          </p:cNvCxnSpPr>
          <p:nvPr/>
        </p:nvCxnSpPr>
        <p:spPr>
          <a:xfrm flipV="1">
            <a:off x="1688330" y="3972558"/>
            <a:ext cx="7244655" cy="1482958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9640391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tx1"/>
                </a:solidFill>
              </a:rPr>
              <a:t>ODMAP User Tools</a:t>
            </a:r>
            <a:br>
              <a:rPr lang="en-US" sz="4400" dirty="0"/>
            </a:br>
            <a:br>
              <a:rPr lang="en-US" sz="1400" i="1" dirty="0"/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6179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Logging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8F215-1CB6-4F74-76E2-F24EFB3CD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93"/>
          <a:stretch/>
        </p:blipFill>
        <p:spPr>
          <a:xfrm>
            <a:off x="792481" y="1773214"/>
            <a:ext cx="5626896" cy="3699118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246EF7-8B1E-FA53-C78A-5CDAC0500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1477" y="1773214"/>
            <a:ext cx="5303520" cy="272320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 to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odmap.hidta.org</a:t>
            </a:r>
            <a:endParaRPr lang="en-US" dirty="0">
              <a:solidFill>
                <a:schemeClr val="tx1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Once you are an approved user, login using your email and password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will need to reset your password at your account is approved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do not login at least once within a six-month period, your account is frozen and will need to be reset</a:t>
            </a:r>
          </a:p>
          <a:p>
            <a:pPr marL="22860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8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Toolbar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D791C-822B-9313-9D16-B64402613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26" y="1717331"/>
            <a:ext cx="9263148" cy="34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Toolbar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02D4F4-1BF2-62ED-59CB-330AD67AD33C}"/>
              </a:ext>
            </a:extLst>
          </p:cNvPr>
          <p:cNvCxnSpPr>
            <a:cxnSpLocks/>
          </p:cNvCxnSpPr>
          <p:nvPr/>
        </p:nvCxnSpPr>
        <p:spPr>
          <a:xfrm flipV="1">
            <a:off x="3040912" y="2296633"/>
            <a:ext cx="1679944" cy="1786400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2CB1D65-0244-36CC-9BCD-C7426DDC7DCC}"/>
              </a:ext>
            </a:extLst>
          </p:cNvPr>
          <p:cNvSpPr txBox="1">
            <a:spLocks/>
          </p:cNvSpPr>
          <p:nvPr/>
        </p:nvSpPr>
        <p:spPr>
          <a:xfrm>
            <a:off x="398917" y="4103859"/>
            <a:ext cx="3798055" cy="15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ctr"/>
            <a:r>
              <a:rPr lang="en-US" sz="1800" dirty="0">
                <a:solidFill>
                  <a:schemeClr val="tx1"/>
                </a:solidFill>
              </a:rPr>
              <a:t>Click here to manage your overdose and query your agency’s data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027443-6C78-3800-47B9-B54FAE62DC26}"/>
              </a:ext>
            </a:extLst>
          </p:cNvPr>
          <p:cNvSpPr txBox="1">
            <a:spLocks/>
          </p:cNvSpPr>
          <p:nvPr/>
        </p:nvSpPr>
        <p:spPr>
          <a:xfrm>
            <a:off x="4339356" y="4103990"/>
            <a:ext cx="3798055" cy="15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ctr"/>
            <a:r>
              <a:rPr lang="en-US" sz="1800" dirty="0">
                <a:solidFill>
                  <a:schemeClr val="tx1"/>
                </a:solidFill>
              </a:rPr>
              <a:t>If you are an admin, the manage button is where you manage alerts and users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5DDA12-355F-BC99-FAF1-6093E401EA8A}"/>
              </a:ext>
            </a:extLst>
          </p:cNvPr>
          <p:cNvCxnSpPr>
            <a:cxnSpLocks/>
          </p:cNvCxnSpPr>
          <p:nvPr/>
        </p:nvCxnSpPr>
        <p:spPr>
          <a:xfrm flipV="1">
            <a:off x="6410285" y="2296633"/>
            <a:ext cx="716398" cy="1807226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A8752A-1588-1E09-A4C9-A4D55FFC0499}"/>
              </a:ext>
            </a:extLst>
          </p:cNvPr>
          <p:cNvCxnSpPr>
            <a:cxnSpLocks/>
          </p:cNvCxnSpPr>
          <p:nvPr/>
        </p:nvCxnSpPr>
        <p:spPr>
          <a:xfrm flipH="1" flipV="1">
            <a:off x="9083423" y="2344040"/>
            <a:ext cx="743417" cy="1759819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F7694667-164B-B752-2532-6C5D485E1245}"/>
              </a:ext>
            </a:extLst>
          </p:cNvPr>
          <p:cNvSpPr txBox="1">
            <a:spLocks/>
          </p:cNvSpPr>
          <p:nvPr/>
        </p:nvSpPr>
        <p:spPr>
          <a:xfrm>
            <a:off x="8279795" y="4103990"/>
            <a:ext cx="3798055" cy="15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ctr"/>
            <a:r>
              <a:rPr lang="en-US" sz="1800" dirty="0">
                <a:solidFill>
                  <a:schemeClr val="tx1"/>
                </a:solidFill>
              </a:rPr>
              <a:t>Click here to go to the National Map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92D573-2462-7031-2FEF-A498E015B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153" b="86544"/>
          <a:stretch/>
        </p:blipFill>
        <p:spPr>
          <a:xfrm>
            <a:off x="549568" y="1435911"/>
            <a:ext cx="10613425" cy="8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3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9640391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tx1"/>
                </a:solidFill>
              </a:rPr>
              <a:t>ODMAP Data Entry and Tools</a:t>
            </a:r>
            <a:br>
              <a:rPr lang="en-US" sz="4400" dirty="0"/>
            </a:br>
            <a:br>
              <a:rPr lang="en-US" sz="1400" i="1" dirty="0"/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0542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4456" y="1497439"/>
            <a:ext cx="11153803" cy="386312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ODMAP is not considered a “system of record” – it collects location, date/time, fatality status, and naloxone administration</a:t>
            </a:r>
          </a:p>
          <a:p>
            <a:pPr marL="285750" lvl="4" indent="-28575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captured by ODMAP is not considered PHI - the location is translated into a geo-located point where an overdose occurred without any other information about a person</a:t>
            </a:r>
          </a:p>
          <a:p>
            <a:pPr marL="285750" lvl="4" indent="-28575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W/B HIDTA and ODMAP do not retain any address information within the platform or on the server (they are deleted)  </a:t>
            </a:r>
          </a:p>
          <a:p>
            <a:pPr marL="285750" lvl="4" indent="-285750">
              <a:lnSpc>
                <a:spcPct val="2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ODMAP Zoom function is restricted to a zoom Level ID: 15 (scale of 1:18055.95)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ODMAP and HIPAA</a:t>
            </a:r>
          </a:p>
        </p:txBody>
      </p:sp>
    </p:spTree>
    <p:extLst>
      <p:ext uri="{BB962C8B-B14F-4D97-AF65-F5344CB8AC3E}">
        <p14:creationId xmlns:p14="http://schemas.microsoft.com/office/powerpoint/2010/main" val="267627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0CB2F4-6E1E-4FFF-BDAE-FB890D57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624681"/>
            <a:ext cx="8876769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Each case entry </a:t>
            </a:r>
            <a:r>
              <a:rPr lang="en-US" b="1" dirty="0">
                <a:solidFill>
                  <a:schemeClr val="tx1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include: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Date and Time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Location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Outcome (fatal/non-fatal)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Naloxone Administration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Agencies can add additional information, including: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Suspected drug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Demographics (age and gender)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Transported to hospital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0"/>
            <a:endParaRPr lang="en-US" dirty="0"/>
          </a:p>
        </p:txBody>
      </p:sp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Points Collected by ODMAP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20326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0CB2F4-6E1E-4FFF-BDAE-FB890D57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944" y="1870175"/>
            <a:ext cx="5649474" cy="2723201"/>
          </a:xfrm>
        </p:spPr>
        <p:txBody>
          <a:bodyPr/>
          <a:lstStyle/>
          <a:p>
            <a:pPr marL="228600" indent="0"/>
            <a:r>
              <a:rPr lang="en-US" dirty="0">
                <a:solidFill>
                  <a:schemeClr val="tx1"/>
                </a:solidFill>
              </a:rPr>
              <a:t>Suspected overdose cases can be entered into the ODMAP system in </a:t>
            </a:r>
            <a:r>
              <a:rPr lang="en-US" b="1" dirty="0">
                <a:solidFill>
                  <a:schemeClr val="tx1"/>
                </a:solidFill>
              </a:rPr>
              <a:t>three</a:t>
            </a:r>
            <a:r>
              <a:rPr lang="en-US" dirty="0">
                <a:solidFill>
                  <a:schemeClr val="tx1"/>
                </a:solidFill>
              </a:rPr>
              <a:t> ways: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Manual entry through the secure website (</a:t>
            </a:r>
            <a:r>
              <a:rPr lang="en-US" sz="1800" i="1" dirty="0">
                <a:solidFill>
                  <a:schemeClr val="tx1"/>
                </a:solidFill>
              </a:rPr>
              <a:t>ODMAP is mobile friendly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ODFORM (</a:t>
            </a:r>
            <a:r>
              <a:rPr lang="en-US" sz="1800" i="1" dirty="0">
                <a:solidFill>
                  <a:schemeClr val="tx1"/>
                </a:solidFill>
              </a:rPr>
              <a:t>for Case Explorer agencies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Application Programming Interface (</a:t>
            </a:r>
            <a:r>
              <a:rPr lang="en-US" sz="1800" i="1" dirty="0">
                <a:solidFill>
                  <a:schemeClr val="tx1"/>
                </a:solidFill>
              </a:rPr>
              <a:t>API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28600" indent="0"/>
            <a:endParaRPr lang="en-US" dirty="0"/>
          </a:p>
        </p:txBody>
      </p:sp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Entry Methods</a:t>
            </a:r>
            <a:endParaRPr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4276-21F1-4331-9E48-3BE2073F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51" y="1002666"/>
            <a:ext cx="4236298" cy="54236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79FBD2-285B-F940-9EC5-A4B0A8985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6" y="1723292"/>
            <a:ext cx="5250474" cy="3863121"/>
          </a:xfrm>
        </p:spPr>
        <p:txBody>
          <a:bodyPr/>
          <a:lstStyle/>
          <a:p>
            <a:pPr marL="246063" indent="0"/>
            <a:r>
              <a:rPr lang="en-US" dirty="0">
                <a:solidFill>
                  <a:schemeClr val="tx1"/>
                </a:solidFill>
              </a:rPr>
              <a:t>ODMAP is a </a:t>
            </a:r>
            <a:r>
              <a:rPr lang="en-US" b="1" dirty="0">
                <a:solidFill>
                  <a:schemeClr val="tx1"/>
                </a:solidFill>
              </a:rPr>
              <a:t>free</a:t>
            </a:r>
            <a:r>
              <a:rPr lang="en-US" dirty="0">
                <a:solidFill>
                  <a:schemeClr val="tx1"/>
                </a:solidFill>
              </a:rPr>
              <a:t>, web-based tool that provides near </a:t>
            </a:r>
            <a:r>
              <a:rPr lang="en-US" b="1" dirty="0">
                <a:solidFill>
                  <a:schemeClr val="tx1"/>
                </a:solidFill>
              </a:rPr>
              <a:t>real-time </a:t>
            </a:r>
            <a:r>
              <a:rPr lang="en-US" dirty="0">
                <a:solidFill>
                  <a:schemeClr val="tx1"/>
                </a:solidFill>
              </a:rPr>
              <a:t>suspected overdose data to </a:t>
            </a:r>
            <a:r>
              <a:rPr lang="en-US" b="1" dirty="0">
                <a:solidFill>
                  <a:schemeClr val="tx1"/>
                </a:solidFill>
              </a:rPr>
              <a:t>support public safety and public health</a:t>
            </a:r>
            <a:r>
              <a:rPr lang="en-US" dirty="0">
                <a:solidFill>
                  <a:schemeClr val="tx1"/>
                </a:solidFill>
              </a:rPr>
              <a:t> efforts to mobilize an </a:t>
            </a:r>
            <a:r>
              <a:rPr lang="en-US" b="1" dirty="0">
                <a:solidFill>
                  <a:schemeClr val="tx1"/>
                </a:solidFill>
              </a:rPr>
              <a:t>immediate response </a:t>
            </a:r>
            <a:r>
              <a:rPr lang="en-US" dirty="0">
                <a:solidFill>
                  <a:schemeClr val="tx1"/>
                </a:solidFill>
              </a:rPr>
              <a:t>to overdose events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D2315-7F79-8141-8773-5E361F03F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ODMAP?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D7696-BBD5-EF44-8EC4-9BBD5B48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633" y="1871508"/>
            <a:ext cx="5568911" cy="3114984"/>
          </a:xfrm>
          <a:prstGeom prst="rect">
            <a:avLst/>
          </a:prstGeom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Section Zoom 5">
                <a:extLst>
                  <a:ext uri="{FF2B5EF4-FFF2-40B4-BE49-F238E27FC236}">
                    <a16:creationId xmlns:a16="http://schemas.microsoft.com/office/drawing/2014/main" id="{8B7E41E6-A4DE-5848-461B-4FB8FD7F7F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0674401"/>
                  </p:ext>
                </p:extLst>
              </p:nvPr>
            </p:nvGraphicFramePr>
            <p:xfrm>
              <a:off x="-4784651" y="3871913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9C82D15A-8A13-4D8D-BB09-25213FDF83BC}">
                    <psez:zmPr id="{7DCAD730-AFCF-B44B-A70C-A695E615446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Section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B7E41E6-A4DE-5848-461B-4FB8FD7F7F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784651" y="3871913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18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Points Collected by ODMAP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23C42-B8D2-46D8-CC80-E35ACC8D6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" b="68962"/>
          <a:stretch/>
        </p:blipFill>
        <p:spPr>
          <a:xfrm>
            <a:off x="787433" y="2026921"/>
            <a:ext cx="6091668" cy="2215788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6F51FBF-AF18-4105-3A8A-A02D745E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591" y="1773214"/>
            <a:ext cx="4656406" cy="272320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Start by entering the location of the overdose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use your device's location, type in an address, or enter </a:t>
            </a:r>
            <a:r>
              <a:rPr lang="en-US" dirty="0" err="1">
                <a:solidFill>
                  <a:schemeClr val="tx1"/>
                </a:solidFill>
              </a:rPr>
              <a:t>lat</a:t>
            </a:r>
            <a:r>
              <a:rPr lang="en-US" dirty="0">
                <a:solidFill>
                  <a:schemeClr val="tx1"/>
                </a:solidFill>
              </a:rPr>
              <a:t>/long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Address are geocoded and then deleted from our system</a:t>
            </a:r>
          </a:p>
          <a:p>
            <a:pPr marL="228600" indent="0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C7A9FF-7A20-E040-3D21-34FFA08B9403}"/>
              </a:ext>
            </a:extLst>
          </p:cNvPr>
          <p:cNvCxnSpPr/>
          <p:nvPr/>
        </p:nvCxnSpPr>
        <p:spPr>
          <a:xfrm flipV="1">
            <a:off x="1603717" y="3319975"/>
            <a:ext cx="1322363" cy="1589650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09BB1FF-FB64-FEB4-58FA-58C706FE6001}"/>
              </a:ext>
            </a:extLst>
          </p:cNvPr>
          <p:cNvSpPr txBox="1">
            <a:spLocks/>
          </p:cNvSpPr>
          <p:nvPr/>
        </p:nvSpPr>
        <p:spPr>
          <a:xfrm>
            <a:off x="379843" y="4759416"/>
            <a:ext cx="4318765" cy="1552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FDB718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003A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ctr"/>
            <a:r>
              <a:rPr lang="en-US" sz="1800" dirty="0">
                <a:solidFill>
                  <a:schemeClr val="tx1"/>
                </a:solidFill>
              </a:rPr>
              <a:t>This box turns green when the address is successfully geocoded</a:t>
            </a:r>
          </a:p>
        </p:txBody>
      </p:sp>
    </p:spTree>
    <p:extLst>
      <p:ext uri="{BB962C8B-B14F-4D97-AF65-F5344CB8AC3E}">
        <p14:creationId xmlns:p14="http://schemas.microsoft.com/office/powerpoint/2010/main" val="40013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Points Collected by ODMAP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23C42-B8D2-46D8-CC80-E35ACC8D6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26" r="227" b="32329"/>
          <a:stretch/>
        </p:blipFill>
        <p:spPr>
          <a:xfrm>
            <a:off x="787433" y="2067399"/>
            <a:ext cx="6091668" cy="272320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6F51FBF-AF18-4105-3A8A-A02D745E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591" y="1773214"/>
            <a:ext cx="4656406" cy="272320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Case Information section, you can enter additional details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Suspected Drug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Age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Gender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Multiple Victim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These are all optional fields </a:t>
            </a:r>
          </a:p>
          <a:p>
            <a:pPr marL="22860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Points Collected by ODMAP</a:t>
            </a:r>
            <a:endParaRPr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23C42-B8D2-46D8-CC80-E35ACC8D6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" t="64846" r="-3" b="-2991"/>
          <a:stretch/>
        </p:blipFill>
        <p:spPr>
          <a:xfrm>
            <a:off x="787433" y="2067399"/>
            <a:ext cx="6091668" cy="2723201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6F51FBF-AF18-4105-3A8A-A02D745E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4862" y="2067398"/>
            <a:ext cx="4656406" cy="272320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Naloxone and outcome are bucketed into eight categories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Once you click, it will take you to the next page</a:t>
            </a:r>
          </a:p>
          <a:p>
            <a:pPr marL="22860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4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>
            <a:spLocks noGrp="1"/>
          </p:cNvSpPr>
          <p:nvPr>
            <p:ph type="ctrTitle"/>
          </p:nvPr>
        </p:nvSpPr>
        <p:spPr>
          <a:xfrm>
            <a:off x="464456" y="431688"/>
            <a:ext cx="10834915" cy="5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3500"/>
              </a:buClr>
              <a:buSzPts val="3600"/>
              <a:buFont typeface="Arial"/>
              <a:buNone/>
            </a:pPr>
            <a:r>
              <a:rPr lang="en-US" sz="3600"/>
              <a:t>Overdose Event Data Points Collected by ODMAP</a:t>
            </a:r>
            <a:endParaRPr sz="360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6F51FBF-AF18-4105-3A8A-A02D745E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4862" y="2067398"/>
            <a:ext cx="4656406" cy="272320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Enter the date and time of the incident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Then, confirm the location is mapped correctly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Hit submit and it will plot onto ODMAP</a:t>
            </a:r>
          </a:p>
          <a:p>
            <a:pPr marL="228600" indent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785F4-8267-929E-D113-7F488735F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9" y="1612864"/>
            <a:ext cx="5232009" cy="48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9640391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tx1"/>
                </a:solidFill>
              </a:rPr>
              <a:t>ODMAP Tools</a:t>
            </a:r>
            <a:br>
              <a:rPr lang="en-US" sz="4400" dirty="0"/>
            </a:br>
            <a:r>
              <a:rPr lang="en-US" sz="2400" b="1" dirty="0">
                <a:solidFill>
                  <a:srgbClr val="9E0000"/>
                </a:solidFill>
              </a:rPr>
              <a:t>The National Map and Spike Alerts</a:t>
            </a:r>
            <a:br>
              <a:rPr lang="en-US" sz="1400" i="1" dirty="0"/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08910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4455" y="1497439"/>
            <a:ext cx="11153803" cy="386312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ODMAP National Map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Cross jurisdiction suspected overdose information 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Filters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Heat maps </a:t>
            </a:r>
          </a:p>
          <a:p>
            <a:pPr marL="742950" lvl="1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Charts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Spike, Overdose, and Statewide Alerts 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Adding personal data and Esri web layers 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Multiple agencies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providing data for areas, capturing more suspected events</a:t>
            </a: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5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ODMAP Features</a:t>
            </a:r>
          </a:p>
        </p:txBody>
      </p:sp>
    </p:spTree>
    <p:extLst>
      <p:ext uri="{BB962C8B-B14F-4D97-AF65-F5344CB8AC3E}">
        <p14:creationId xmlns:p14="http://schemas.microsoft.com/office/powerpoint/2010/main" val="419104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BFADB6-FFAB-44D6-BC5E-9953CB5DC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National Map and It’s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5" y="1766106"/>
            <a:ext cx="7070575" cy="3973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11FD0-F6F4-B8D4-F089-9586C7534FFD}"/>
              </a:ext>
            </a:extLst>
          </p:cNvPr>
          <p:cNvSpPr txBox="1"/>
          <p:nvPr/>
        </p:nvSpPr>
        <p:spPr>
          <a:xfrm>
            <a:off x="8117057" y="1766106"/>
            <a:ext cx="36998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DA617"/>
              </a:buClr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On the National Map:</a:t>
            </a:r>
          </a:p>
          <a:p>
            <a:pPr>
              <a:buClr>
                <a:srgbClr val="DDA617"/>
              </a:buClr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Circles are non-fatal overdoses</a:t>
            </a: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Diamonds are fatal overdoses</a:t>
            </a: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Color-coded by naloxone administration </a:t>
            </a: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rgbClr val="DDA617"/>
              </a:buClr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For more on the National Map, </a:t>
            </a:r>
            <a:r>
              <a:rPr lang="en-US" sz="2000" dirty="0">
                <a:solidFill>
                  <a:schemeClr val="tx1"/>
                </a:solidFill>
                <a:latin typeface="+mj-lt"/>
                <a:hlinkClick r:id="rId3"/>
              </a:rPr>
              <a:t>see our YouTube tutorial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9E0000"/>
              </a:solidFill>
              <a:latin typeface="+mj-lt"/>
            </a:endParaRPr>
          </a:p>
          <a:p>
            <a:endParaRPr lang="en-US" sz="3600" dirty="0"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847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BFADB6-FFAB-44D6-BC5E-9953CB5D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National Map and It’s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645" y="-1484243"/>
            <a:ext cx="16002662" cy="89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2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57" y="-5872906"/>
            <a:ext cx="19375918" cy="10888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F0626-EFCB-134F-8741-A673DFBCE653}"/>
              </a:ext>
            </a:extLst>
          </p:cNvPr>
          <p:cNvSpPr txBox="1"/>
          <p:nvPr/>
        </p:nvSpPr>
        <p:spPr>
          <a:xfrm>
            <a:off x="384313" y="2508310"/>
            <a:ext cx="410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Default 24-hour Summary Statistics</a:t>
            </a:r>
          </a:p>
        </p:txBody>
      </p:sp>
    </p:spTree>
    <p:extLst>
      <p:ext uri="{BB962C8B-B14F-4D97-AF65-F5344CB8AC3E}">
        <p14:creationId xmlns:p14="http://schemas.microsoft.com/office/powerpoint/2010/main" val="44823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97234" y="-1367166"/>
            <a:ext cx="19375918" cy="10888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F0626-EFCB-134F-8741-A673DFBCE653}"/>
              </a:ext>
            </a:extLst>
          </p:cNvPr>
          <p:cNvSpPr txBox="1"/>
          <p:nvPr/>
        </p:nvSpPr>
        <p:spPr>
          <a:xfrm>
            <a:off x="7301948" y="1197720"/>
            <a:ext cx="41081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DA617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Built-it filters to do deep dives into ODMAP data, including: </a:t>
            </a:r>
          </a:p>
          <a:p>
            <a:pPr>
              <a:buClr>
                <a:srgbClr val="DDA617"/>
              </a:buClr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Dates </a:t>
            </a: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Location</a:t>
            </a: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Type of Drug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9E0000"/>
              </a:solidFill>
              <a:latin typeface="+mj-lt"/>
            </a:endParaRPr>
          </a:p>
          <a:p>
            <a:endParaRPr lang="en-US" sz="3600" dirty="0"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952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Providing </a:t>
            </a:r>
            <a:r>
              <a:rPr lang="en-US" b="1" dirty="0">
                <a:solidFill>
                  <a:schemeClr val="tx1"/>
                </a:solidFill>
              </a:rPr>
              <a:t>near real-time </a:t>
            </a:r>
            <a:r>
              <a:rPr lang="en-US" dirty="0">
                <a:solidFill>
                  <a:schemeClr val="tx1"/>
                </a:solidFill>
              </a:rPr>
              <a:t>suspected overdose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Providing participating agencies with data to </a:t>
            </a:r>
            <a:r>
              <a:rPr lang="en-US" b="1" dirty="0">
                <a:solidFill>
                  <a:schemeClr val="tx1"/>
                </a:solidFill>
              </a:rPr>
              <a:t>identify</a:t>
            </a:r>
            <a:r>
              <a:rPr lang="en-US" dirty="0">
                <a:solidFill>
                  <a:schemeClr val="tx1"/>
                </a:solidFill>
              </a:rPr>
              <a:t> suspected overdose </a:t>
            </a:r>
            <a:r>
              <a:rPr lang="en-US" b="1" dirty="0">
                <a:solidFill>
                  <a:schemeClr val="tx1"/>
                </a:solidFill>
              </a:rPr>
              <a:t>occurrences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spikes</a:t>
            </a:r>
            <a:r>
              <a:rPr lang="en-US" dirty="0">
                <a:solidFill>
                  <a:schemeClr val="tx1"/>
                </a:solidFill>
              </a:rPr>
              <a:t> in near real-time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Enabling participating agencies to </a:t>
            </a:r>
            <a:r>
              <a:rPr lang="en-US" b="1" dirty="0">
                <a:solidFill>
                  <a:schemeClr val="tx1"/>
                </a:solidFill>
              </a:rPr>
              <a:t>develop effective strategies </a:t>
            </a:r>
            <a:r>
              <a:rPr lang="en-US" dirty="0">
                <a:solidFill>
                  <a:schemeClr val="tx1"/>
                </a:solidFill>
              </a:rPr>
              <a:t>for addressing overdose incidents occurring in their jurisdictions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Enhancing the development of </a:t>
            </a:r>
            <a:r>
              <a:rPr lang="en-US" b="1" dirty="0">
                <a:solidFill>
                  <a:schemeClr val="tx1"/>
                </a:solidFill>
              </a:rPr>
              <a:t>regional strategies </a:t>
            </a:r>
            <a:r>
              <a:rPr lang="en-US" dirty="0">
                <a:solidFill>
                  <a:schemeClr val="tx1"/>
                </a:solidFill>
              </a:rPr>
              <a:t>designed to </a:t>
            </a:r>
            <a:r>
              <a:rPr lang="en-US" b="1" dirty="0">
                <a:solidFill>
                  <a:schemeClr val="tx1"/>
                </a:solidFill>
              </a:rPr>
              <a:t>prevent the spread </a:t>
            </a:r>
            <a:r>
              <a:rPr lang="en-US" dirty="0">
                <a:solidFill>
                  <a:schemeClr val="tx1"/>
                </a:solidFill>
              </a:rPr>
              <a:t>of substance use disorders resulting in overdose incidents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ODMAP Program Goals</a:t>
            </a:r>
          </a:p>
        </p:txBody>
      </p:sp>
    </p:spTree>
    <p:extLst>
      <p:ext uri="{BB962C8B-B14F-4D97-AF65-F5344CB8AC3E}">
        <p14:creationId xmlns:p14="http://schemas.microsoft.com/office/powerpoint/2010/main" val="203193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BF9A1-6EE5-4CB8-B4ED-7F3B647E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27200"/>
            <a:ext cx="23364823" cy="13130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198DF-E765-CA4B-A06E-3D209ED893EE}"/>
              </a:ext>
            </a:extLst>
          </p:cNvPr>
          <p:cNvSpPr txBox="1"/>
          <p:nvPr/>
        </p:nvSpPr>
        <p:spPr>
          <a:xfrm>
            <a:off x="265044" y="1382286"/>
            <a:ext cx="41081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DA617"/>
              </a:buCl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Built-in, downloadable charts, including:</a:t>
            </a:r>
          </a:p>
          <a:p>
            <a:pPr>
              <a:buClr>
                <a:srgbClr val="DDA617"/>
              </a:buClr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Outcome and Naloxone Administration </a:t>
            </a: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By Day/Month</a:t>
            </a:r>
          </a:p>
          <a:p>
            <a:pPr marL="457200" indent="-457200"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County/Line Comparison Chart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9E0000"/>
              </a:solidFill>
              <a:latin typeface="+mj-lt"/>
            </a:endParaRPr>
          </a:p>
          <a:p>
            <a:endParaRPr lang="en-US" sz="3600" dirty="0"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00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BDA72-28C8-4804-A7F5-691359BC6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32" y="638622"/>
            <a:ext cx="7119432" cy="55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0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7903639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tx1"/>
                </a:solidFill>
              </a:rPr>
              <a:t>Spike Alerts</a:t>
            </a:r>
            <a:br>
              <a:rPr lang="en-US" sz="1400" i="1" dirty="0"/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852244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Spike Alerts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72" y="1845729"/>
            <a:ext cx="6907367" cy="387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492" y="1011978"/>
            <a:ext cx="4669941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74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Spike Alerts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89DC20-6C0B-D728-C802-15EABB118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457200">
              <a:lnSpc>
                <a:spcPct val="21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ODMAP Spike Alerts are designed to alert users when an overdose spike occurs, in near real-time</a:t>
            </a:r>
          </a:p>
          <a:p>
            <a:pPr marL="457200" lvl="1" indent="-457200">
              <a:lnSpc>
                <a:spcPct val="21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Spike Alerts occur at the county level, users can set up spike alerts for any county across the country</a:t>
            </a:r>
          </a:p>
          <a:p>
            <a:pPr marL="457200" lvl="1" indent="-457200">
              <a:lnSpc>
                <a:spcPct val="21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It is intended to give the public safety and public health community real-time alerts to mobilize a response strategy</a:t>
            </a:r>
          </a:p>
          <a:p>
            <a:pPr marL="457200" lvl="1" indent="-457200">
              <a:lnSpc>
                <a:spcPct val="21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cs typeface="Calibri Light" panose="020F0302020204030204" pitchFamily="34" charset="0"/>
              </a:rPr>
              <a:t>Spike alerts can only be set up by Agency Administrators</a:t>
            </a:r>
          </a:p>
          <a:p>
            <a:pPr marL="457200" lvl="1" indent="-457200">
              <a:lnSpc>
                <a:spcPct val="21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For more information on setting up Spike Alerts, </a:t>
            </a: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our YouTube Tutorial</a:t>
            </a:r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60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Setting up Spike Alerts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89DC20-6C0B-D728-C802-15EABB118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9489" y="1899688"/>
            <a:ext cx="4651716" cy="386312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When setting up a spike alert, you will need to determine the threshold</a:t>
            </a:r>
          </a:p>
          <a:p>
            <a:pPr marL="457200" lvl="2" indent="0" algn="ctr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None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ODMAP will recommend a threshold based on historical overdose patterns in the county, however, you can choose your own threshold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C3E1-FB5F-CE2F-A30F-2DD15764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4" y="1641529"/>
            <a:ext cx="6936838" cy="43794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F98AE6-288E-4AA3-CC63-C4AD472DFD29}"/>
              </a:ext>
            </a:extLst>
          </p:cNvPr>
          <p:cNvCxnSpPr>
            <a:cxnSpLocks/>
          </p:cNvCxnSpPr>
          <p:nvPr/>
        </p:nvCxnSpPr>
        <p:spPr>
          <a:xfrm flipH="1" flipV="1">
            <a:off x="4566431" y="2658795"/>
            <a:ext cx="3438086" cy="840545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Setting up Spike Alerts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89DC20-6C0B-D728-C802-15EABB118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9489" y="1899688"/>
            <a:ext cx="4651716" cy="386312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You can customize spike alerts to include your own language in the email subject line and in the body of the email </a:t>
            </a:r>
          </a:p>
          <a:p>
            <a:pPr marL="457200" lvl="1" indent="-457200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pPr marL="0" lvl="1" indent="0" algn="ctr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None/>
            </a:pPr>
            <a:r>
              <a:rPr lang="en-US" dirty="0">
                <a:solidFill>
                  <a:schemeClr val="tx1"/>
                </a:solidFill>
                <a:cs typeface="Calibri Light" panose="020F0302020204030204" pitchFamily="34" charset="0"/>
              </a:rPr>
              <a:t>You can also send to multiple people using the subscriber list feature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C3E1-FB5F-CE2F-A30F-2DD15764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4" y="1641529"/>
            <a:ext cx="6936838" cy="43794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F98AE6-288E-4AA3-CC63-C4AD472DFD29}"/>
              </a:ext>
            </a:extLst>
          </p:cNvPr>
          <p:cNvCxnSpPr>
            <a:cxnSpLocks/>
          </p:cNvCxnSpPr>
          <p:nvPr/>
        </p:nvCxnSpPr>
        <p:spPr>
          <a:xfrm flipH="1">
            <a:off x="4712677" y="4445391"/>
            <a:ext cx="2771335" cy="771080"/>
          </a:xfrm>
          <a:prstGeom prst="straightConnector1">
            <a:avLst/>
          </a:prstGeom>
          <a:ln w="57150">
            <a:solidFill>
              <a:srgbClr val="9E1B3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Spike Alerts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89DC20-6C0B-D728-C802-15EABB118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-457200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Once the selected county has met or exceeded the threshold within a rolling 24-hour period, an email notification will be sent out to everyone on the email list for the spike </a:t>
            </a:r>
          </a:p>
          <a:p>
            <a:pPr marL="457200" lvl="1" indent="-457200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Another notification will be sent out once the number drops below the threshold, indicating an end to the spike</a:t>
            </a:r>
          </a:p>
          <a:p>
            <a:pPr marL="457200" lvl="1" indent="-457200">
              <a:lnSpc>
                <a:spcPct val="120000"/>
              </a:lnSpc>
              <a:spcAft>
                <a:spcPts val="600"/>
              </a:spcAft>
              <a:buClr>
                <a:srgbClr val="DDA61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 Light" panose="020F0302020204030204" pitchFamily="34" charset="0"/>
              </a:rPr>
              <a:t>If the county is in a spike for over 24-hours, an email will be sent saying the county remains in a spike</a:t>
            </a:r>
          </a:p>
        </p:txBody>
      </p:sp>
    </p:spTree>
    <p:extLst>
      <p:ext uri="{BB962C8B-B14F-4D97-AF65-F5344CB8AC3E}">
        <p14:creationId xmlns:p14="http://schemas.microsoft.com/office/powerpoint/2010/main" val="755840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7903639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>
                <a:solidFill>
                  <a:schemeClr val="tx1"/>
                </a:solidFill>
              </a:rPr>
              <a:t>ODMAP in the Field</a:t>
            </a:r>
            <a:br>
              <a:rPr lang="en-US" sz="4400"/>
            </a:br>
            <a:r>
              <a:rPr lang="en-US" sz="2400" b="1">
                <a:solidFill>
                  <a:srgbClr val="9E0000"/>
                </a:solidFill>
              </a:rPr>
              <a:t>How do Agencies Use the Data in ODMAP to Drive Decisions</a:t>
            </a:r>
            <a:br>
              <a:rPr lang="en-US" sz="1400" i="1"/>
            </a:b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69253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D61BBA-5B09-419D-A03B-6AFF91E6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785" y="1682364"/>
            <a:ext cx="5461215" cy="386312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June 28, 2021, a spike alert was triggered for Arlington County, Virginia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 and health officials reached out to neighboring counties to identify scope of the spike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other Northern Virginia counties reported higher than normal overdoses over the past weekend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 County stakeholders </a:t>
            </a:r>
            <a:r>
              <a:rPr lang="en-US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drafted a community alert and posted information on their coalition Facebook page, it included: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</a:t>
            </a:r>
            <a:r>
              <a:rPr lang="en-US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presence of Fentanyl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resources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the local Safe Reporting of an Overdose Law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30F15-32C9-405D-BCCA-82875E50A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Spike Alerts in the Field: Arlington County, VA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ECBFBE-FC11-4C20-A71E-533430589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6" t="21569" r="33760" b="34248"/>
          <a:stretch/>
        </p:blipFill>
        <p:spPr>
          <a:xfrm>
            <a:off x="7275760" y="1764219"/>
            <a:ext cx="3702955" cy="37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" y="1497439"/>
            <a:ext cx="11618258" cy="3863121"/>
          </a:xfrm>
        </p:spPr>
        <p:txBody>
          <a:bodyPr/>
          <a:lstStyle/>
          <a:p>
            <a:pPr lvl="1" indent="-457200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Federal, State, Local, and Tribal</a:t>
            </a:r>
          </a:p>
          <a:p>
            <a:pPr lvl="2" indent="-457200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Law enforcement/criminal justice personnel (including medical examiners/coroners)</a:t>
            </a:r>
          </a:p>
          <a:p>
            <a:pPr lvl="2" indent="-457200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Public Health Personnel</a:t>
            </a:r>
          </a:p>
          <a:p>
            <a:pPr lvl="1" indent="-457200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Licensed first responders (Fire/EMS)</a:t>
            </a:r>
          </a:p>
          <a:p>
            <a:pPr lvl="1" indent="-457200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Hospitals with emergency departments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ODMAP Agency Eligibility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951BE-E656-2F5D-7B57-B52E17FCDD85}"/>
              </a:ext>
            </a:extLst>
          </p:cNvPr>
          <p:cNvSpPr txBox="1"/>
          <p:nvPr/>
        </p:nvSpPr>
        <p:spPr>
          <a:xfrm>
            <a:off x="2189319" y="5502982"/>
            <a:ext cx="658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en-US" sz="1800" i="1" dirty="0">
                <a:solidFill>
                  <a:schemeClr val="tx1"/>
                </a:solidFill>
                <a:cs typeface="Calibri" panose="020F0502020204030204" pitchFamily="34" charset="0"/>
              </a:rPr>
              <a:t>All agencies </a:t>
            </a:r>
            <a:r>
              <a:rPr lang="en-US" sz="1800" b="1" i="1" dirty="0">
                <a:solidFill>
                  <a:schemeClr val="tx1"/>
                </a:solidFill>
                <a:cs typeface="Calibri" panose="020F0502020204030204" pitchFamily="34" charset="0"/>
              </a:rPr>
              <a:t>must sign </a:t>
            </a:r>
            <a:r>
              <a:rPr lang="en-US" sz="1800" i="1" dirty="0">
                <a:solidFill>
                  <a:schemeClr val="tx1"/>
                </a:solidFill>
                <a:cs typeface="Calibri" panose="020F0502020204030204" pitchFamily="34" charset="0"/>
              </a:rPr>
              <a:t>a Participation Agreement prior to gaining access, it outlines the ODMAP Policies and Procedures </a:t>
            </a:r>
          </a:p>
        </p:txBody>
      </p:sp>
    </p:spTree>
    <p:extLst>
      <p:ext uri="{BB962C8B-B14F-4D97-AF65-F5344CB8AC3E}">
        <p14:creationId xmlns:p14="http://schemas.microsoft.com/office/powerpoint/2010/main" val="1058392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CE14E-0BEE-4E92-9D51-762C87F2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723292"/>
            <a:ext cx="10536337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Agencies create a tailored spike response program to ensure there is a quick response to increases or spikes in overdoses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Should include public health, law enforcement, EMS, hospitals, and adjacent agencies (i.e. medical examiners/coroners and hospitals)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Can set up spikes for any threshold on ODMAP, so agencies can be alerted based on their agency's prevention/response program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26772-9ED7-4712-B8E0-BAC93DA8E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Spike Alert Response Teams/Protocols</a:t>
            </a:r>
          </a:p>
        </p:txBody>
      </p:sp>
    </p:spTree>
    <p:extLst>
      <p:ext uri="{BB962C8B-B14F-4D97-AF65-F5344CB8AC3E}">
        <p14:creationId xmlns:p14="http://schemas.microsoft.com/office/powerpoint/2010/main" val="968493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CE14E-0BEE-4E92-9D51-762C87F2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723292"/>
            <a:ext cx="7130663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Agencies can use ODMAP to identify cases in their specified jurisdiction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Once an overdose is identified, they will connect with the reporting agency and implement their follow-up protocol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Specific case information comes from the agency itself, not ODMAP</a:t>
            </a:r>
          </a:p>
          <a:p>
            <a:pPr marL="228600" indent="0"/>
            <a:endParaRPr lang="en-US">
              <a:solidFill>
                <a:schemeClr val="tx1"/>
              </a:solidFill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26772-9ED7-4712-B8E0-BAC93DA8E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Outreach Teams</a:t>
            </a:r>
          </a:p>
        </p:txBody>
      </p: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E1776D9A-63F8-4144-98AD-7A446DA1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806" y="2258706"/>
            <a:ext cx="2877988" cy="28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7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CE14E-0BEE-4E92-9D51-762C87F2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455" y="1723292"/>
            <a:ext cx="10536337" cy="3863121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If you are part of an eligible agency, you can request agency access to ODMAP at odmap.org and complete the form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Once approved, you can login and begin using ODMAP and all its features, like the  National Map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If you are part of an ODMAP agency, you can work with your admin to be added as a user using their agency code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26772-9ED7-4712-B8E0-BAC93DA8E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You Can Get Started with ODMAP</a:t>
            </a:r>
          </a:p>
        </p:txBody>
      </p:sp>
    </p:spTree>
    <p:extLst>
      <p:ext uri="{BB962C8B-B14F-4D97-AF65-F5344CB8AC3E}">
        <p14:creationId xmlns:p14="http://schemas.microsoft.com/office/powerpoint/2010/main" val="2646626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3534" y="2340071"/>
            <a:ext cx="10245807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</a:rPr>
              <a:t>Questions? </a:t>
            </a:r>
            <a:br>
              <a:rPr lang="en-US" sz="4400" dirty="0"/>
            </a:br>
            <a:r>
              <a:rPr lang="en-US" sz="2400" b="1" dirty="0">
                <a:solidFill>
                  <a:srgbClr val="9E0000"/>
                </a:solidFill>
              </a:rPr>
              <a:t>Please contact:</a:t>
            </a:r>
            <a:br>
              <a:rPr lang="en-US" sz="2400" b="1" dirty="0">
                <a:solidFill>
                  <a:srgbClr val="9E0000"/>
                </a:solidFill>
              </a:rPr>
            </a:br>
            <a:r>
              <a:rPr lang="en-US" sz="2400" b="1" dirty="0">
                <a:solidFill>
                  <a:srgbClr val="9E0000"/>
                </a:solidFill>
              </a:rPr>
              <a:t>Ali Burrell, ODMAP Program Manager – </a:t>
            </a:r>
            <a:r>
              <a:rPr lang="en-US" sz="2400" b="1" dirty="0">
                <a:solidFill>
                  <a:srgbClr val="9E0000"/>
                </a:solidFill>
                <a:hlinkClick r:id="rId2"/>
              </a:rPr>
              <a:t>aburrell@wb.hidta.org</a:t>
            </a:r>
            <a:br>
              <a:rPr lang="en-US" sz="2400" b="1" dirty="0">
                <a:solidFill>
                  <a:srgbClr val="9E0000"/>
                </a:solidFill>
              </a:rPr>
            </a:br>
            <a:r>
              <a:rPr lang="en-US" sz="2400" b="1" dirty="0">
                <a:solidFill>
                  <a:srgbClr val="9E0000"/>
                </a:solidFill>
              </a:rPr>
              <a:t>Marquis Johnson, ODMAP Coordinator – </a:t>
            </a:r>
            <a:r>
              <a:rPr lang="en-US" sz="2400" b="1" dirty="0">
                <a:solidFill>
                  <a:srgbClr val="9E0000"/>
                </a:solidFill>
                <a:hlinkClick r:id="rId3"/>
              </a:rPr>
              <a:t>mjohnson5@wb.hidta.org</a:t>
            </a:r>
            <a:r>
              <a:rPr lang="en-US" sz="2400" b="1" dirty="0">
                <a:solidFill>
                  <a:srgbClr val="9E0000"/>
                </a:solidFill>
              </a:rPr>
              <a:t>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97023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B8FB00DF-64FA-4CFD-98F0-1A01EFDAE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69" y="2340071"/>
            <a:ext cx="7903639" cy="217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chemeClr val="tx1"/>
                </a:solidFill>
              </a:rPr>
              <a:t>ODMAP Access</a:t>
            </a:r>
            <a:br>
              <a:rPr lang="en-US" sz="2400" b="1" i="1" dirty="0">
                <a:solidFill>
                  <a:srgbClr val="9E0000"/>
                </a:solidFill>
              </a:rPr>
            </a:br>
            <a:r>
              <a:rPr lang="en-US" sz="2400" b="1" i="1" dirty="0">
                <a:solidFill>
                  <a:srgbClr val="9E0000"/>
                </a:solidFill>
              </a:rPr>
              <a:t>Signing up for ODMAP</a:t>
            </a:r>
            <a:br>
              <a:rPr lang="en-US" sz="2400" b="1" i="1" dirty="0">
                <a:solidFill>
                  <a:srgbClr val="9E0000"/>
                </a:solidFill>
              </a:rPr>
            </a:br>
            <a:r>
              <a:rPr lang="en-US" sz="2400" b="1" i="1" dirty="0">
                <a:solidFill>
                  <a:srgbClr val="9E0000"/>
                </a:solidFill>
              </a:rPr>
              <a:t>Adding New Users</a:t>
            </a:r>
            <a:br>
              <a:rPr lang="en-US" sz="1400" i="1" dirty="0"/>
            </a:b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4341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Requesting Agency Access</a:t>
            </a:r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3988810-EEC3-40DB-9FC7-7BF62D7EB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-2711" b="50598"/>
          <a:stretch/>
        </p:blipFill>
        <p:spPr>
          <a:xfrm>
            <a:off x="464456" y="1610433"/>
            <a:ext cx="7000238" cy="470908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9EFCFC1-1E33-E28C-14F9-962B12A0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1975" y="2098113"/>
            <a:ext cx="4646025" cy="768240"/>
          </a:xfrm>
        </p:spPr>
        <p:txBody>
          <a:bodyPr/>
          <a:lstStyle/>
          <a:p>
            <a:pPr lvl="1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To register, go to ODMAP.org and click on the “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Request Agency Access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” button</a:t>
            </a:r>
          </a:p>
          <a:p>
            <a:pPr lvl="1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Agencies are </a:t>
            </a:r>
            <a:r>
              <a:rPr lang="en-US" u="sng" dirty="0">
                <a:solidFill>
                  <a:schemeClr val="tx1"/>
                </a:solidFill>
                <a:cs typeface="Calibri" panose="020F0502020204030204" pitchFamily="34" charset="0"/>
              </a:rPr>
              <a:t>required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to complete all fields that are in blue</a:t>
            </a:r>
          </a:p>
        </p:txBody>
      </p:sp>
    </p:spTree>
    <p:extLst>
      <p:ext uri="{BB962C8B-B14F-4D97-AF65-F5344CB8AC3E}">
        <p14:creationId xmlns:p14="http://schemas.microsoft.com/office/powerpoint/2010/main" val="290726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3988810-EEC3-40DB-9FC7-7BF62D7EB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8924" r="-5422" b="8038"/>
          <a:stretch/>
        </p:blipFill>
        <p:spPr>
          <a:xfrm>
            <a:off x="464456" y="1651073"/>
            <a:ext cx="7313631" cy="41604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Requesting Agency Access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F4F7736-DB29-14A2-5303-E3B8E474A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1975" y="2098113"/>
            <a:ext cx="4646025" cy="768240"/>
          </a:xfrm>
        </p:spPr>
        <p:txBody>
          <a:bodyPr/>
          <a:lstStyle/>
          <a:p>
            <a:pPr lvl="1" indent="-457200"/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The form will ask for contact information for both the Signatory and the Agency Administrator </a:t>
            </a:r>
          </a:p>
          <a:p>
            <a:pPr lvl="1" indent="-457200"/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Once the form has been submitted, the ODMAP team will review the application and send over the Participation Agreement</a:t>
            </a:r>
          </a:p>
        </p:txBody>
      </p:sp>
    </p:spTree>
    <p:extLst>
      <p:ext uri="{BB962C8B-B14F-4D97-AF65-F5344CB8AC3E}">
        <p14:creationId xmlns:p14="http://schemas.microsoft.com/office/powerpoint/2010/main" val="359218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3988810-EEC3-40DB-9FC7-7BF62D7EB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8924" r="-5422" b="8038"/>
          <a:stretch/>
        </p:blipFill>
        <p:spPr>
          <a:xfrm>
            <a:off x="-2339703" y="4155440"/>
            <a:ext cx="1643140" cy="9347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Requesting Agency Access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E00C009-6104-3FBF-0945-FF4D3553D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317" y="1857716"/>
            <a:ext cx="10173063" cy="113915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Once the form has been submitted, the following will happen: </a:t>
            </a:r>
          </a:p>
          <a:p>
            <a:pPr marL="923925" lvl="2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The person designated as </a:t>
            </a:r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"Signatory"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will receive an e-mail with a link to the electronic participation agreement, then click on the link and then initial the document</a:t>
            </a:r>
          </a:p>
          <a:p>
            <a:pPr marL="923925" lvl="2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Once the electronic participation agreement is signed by the "Signatory," then the ODMAP team will approve the agreement.</a:t>
            </a:r>
          </a:p>
          <a:p>
            <a:pPr lvl="1" indent="-457200"/>
            <a:endParaRPr lang="en-US" sz="18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3988810-EEC3-40DB-9FC7-7BF62D7EB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8924" r="-5422" b="8038"/>
          <a:stretch/>
        </p:blipFill>
        <p:spPr>
          <a:xfrm>
            <a:off x="-2339703" y="4155440"/>
            <a:ext cx="1643140" cy="9347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Requesting Agency Access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E00C009-6104-3FBF-0945-FF4D3553D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180" y="1702973"/>
            <a:ext cx="10173063" cy="113915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Once the form has been submitted, the following will happen (cont.): </a:t>
            </a:r>
          </a:p>
          <a:p>
            <a:pPr marL="923925" lvl="2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As a result, both the designated "Signatory" and "Agency Administrator" will receive an e-mail with their agency's unique agency code which is used to register additional users within the agency</a:t>
            </a:r>
          </a:p>
          <a:p>
            <a:pPr marL="923925" lvl="2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The "Agency Administrator" can then designate additional administrators, onboard new users, designate permissions, and create alerts</a:t>
            </a:r>
          </a:p>
          <a:p>
            <a:pPr marL="923925" lvl="2" indent="-457200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For more information,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our YouTube tutorial on requesting agency access</a:t>
            </a: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 indent="-457200"/>
            <a:endParaRPr lang="en-US" sz="18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5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7758E4223D747BA90C84153A0EA5B" ma:contentTypeVersion="8" ma:contentTypeDescription="Create a new document." ma:contentTypeScope="" ma:versionID="48447b1003ff12c1a4e6f72cbc0efed3">
  <xsd:schema xmlns:xsd="http://www.w3.org/2001/XMLSchema" xmlns:xs="http://www.w3.org/2001/XMLSchema" xmlns:p="http://schemas.microsoft.com/office/2006/metadata/properties" xmlns:ns3="1460a30f-ef92-4e5d-9c1b-3746fe45b00a" targetNamespace="http://schemas.microsoft.com/office/2006/metadata/properties" ma:root="true" ma:fieldsID="3199dc2b6859cec79c8c3b0c5a7df282" ns3:_="">
    <xsd:import namespace="1460a30f-ef92-4e5d-9c1b-3746fe45b0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0a30f-ef92-4e5d-9c1b-3746fe45b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DCA9D-A407-4369-B17D-6C95D98F06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CC895-A779-406C-9689-62B723D005E1}">
  <ds:schemaRefs>
    <ds:schemaRef ds:uri="1460a30f-ef92-4e5d-9c1b-3746fe45b0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BE8506-28DA-4AAC-A604-E09A2900135D}">
  <ds:schemaRefs>
    <ds:schemaRef ds:uri="1460a30f-ef92-4e5d-9c1b-3746fe45b0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11478</TotalTime>
  <Words>1646</Words>
  <Application>Microsoft Office PowerPoint</Application>
  <PresentationFormat>Widescreen</PresentationFormat>
  <Paragraphs>181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Office Theme</vt:lpstr>
      <vt:lpstr>1_Office Theme</vt:lpstr>
      <vt:lpstr>PowerPoint Presentation</vt:lpstr>
      <vt:lpstr>What is ODMAP?</vt:lpstr>
      <vt:lpstr>ODMAP Program Goals</vt:lpstr>
      <vt:lpstr>ODMAP Agency Eligibility</vt:lpstr>
      <vt:lpstr>ODMAP Access Signing up for ODMAP Adding New Users </vt:lpstr>
      <vt:lpstr>Requesting Agency Access</vt:lpstr>
      <vt:lpstr>Requesting Agency Access</vt:lpstr>
      <vt:lpstr>Requesting Agency Access</vt:lpstr>
      <vt:lpstr>Requesting Agency Access</vt:lpstr>
      <vt:lpstr>Registering a New User</vt:lpstr>
      <vt:lpstr>Registering a New User</vt:lpstr>
      <vt:lpstr>ODMAP User Tools  </vt:lpstr>
      <vt:lpstr>Logging In</vt:lpstr>
      <vt:lpstr>Toolbar</vt:lpstr>
      <vt:lpstr>Toolbar</vt:lpstr>
      <vt:lpstr>ODMAP Data Entry and Tools  </vt:lpstr>
      <vt:lpstr>ODMAP and HIPAA</vt:lpstr>
      <vt:lpstr>Overdose Event Data Points Collected by ODMAP</vt:lpstr>
      <vt:lpstr>Overdose Event Data Entry Methods</vt:lpstr>
      <vt:lpstr>Overdose Event Data Points Collected by ODMAP</vt:lpstr>
      <vt:lpstr>Overdose Event Data Points Collected by ODMAP</vt:lpstr>
      <vt:lpstr>Overdose Event Data Points Collected by ODMAP</vt:lpstr>
      <vt:lpstr>Overdose Event Data Points Collected by ODMAP</vt:lpstr>
      <vt:lpstr>ODMAP Tools The National Map and Spike Alerts </vt:lpstr>
      <vt:lpstr>ODMAP Features</vt:lpstr>
      <vt:lpstr>National Map and It’s Features</vt:lpstr>
      <vt:lpstr>National Map and It’s Features</vt:lpstr>
      <vt:lpstr>PowerPoint Presentation</vt:lpstr>
      <vt:lpstr>PowerPoint Presentation</vt:lpstr>
      <vt:lpstr>PowerPoint Presentation</vt:lpstr>
      <vt:lpstr>PowerPoint Presentation</vt:lpstr>
      <vt:lpstr>Spike Alerts </vt:lpstr>
      <vt:lpstr>Spike Alerts</vt:lpstr>
      <vt:lpstr>Spike Alerts</vt:lpstr>
      <vt:lpstr>Setting up Spike Alerts</vt:lpstr>
      <vt:lpstr>Setting up Spike Alerts</vt:lpstr>
      <vt:lpstr>Spike Alerts</vt:lpstr>
      <vt:lpstr>ODMAP in the Field How do Agencies Use the Data in ODMAP to Drive Decisions </vt:lpstr>
      <vt:lpstr>Spike Alerts in the Field: Arlington County, VA</vt:lpstr>
      <vt:lpstr>Spike Alert Response Teams/Protocols</vt:lpstr>
      <vt:lpstr>Outreach Teams</vt:lpstr>
      <vt:lpstr>How You Can Get Started with ODMAP</vt:lpstr>
      <vt:lpstr>Questions?  Please contact: Ali Burrell, ODMAP Program Manager – aburrell@wb.hidta.org Marquis Johnson, ODMAP Coordinator – mjohnson5@wb.hidta.org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ODMAP TEMPLATE LOREM</dc:title>
  <dc:creator>Microsoft Office User</dc:creator>
  <cp:lastModifiedBy>Johnson, Marquis</cp:lastModifiedBy>
  <cp:revision>12</cp:revision>
  <dcterms:created xsi:type="dcterms:W3CDTF">2020-04-02T14:48:03Z</dcterms:created>
  <dcterms:modified xsi:type="dcterms:W3CDTF">2022-09-29T16:08:12Z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0x010100C307758E4223D747BA90C84153A0EA5B</vt:lpwstr>
  </property>
</Properties>
</file>